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69" r:id="rId4"/>
    <p:sldId id="270" r:id="rId5"/>
    <p:sldId id="272" r:id="rId6"/>
    <p:sldId id="260" r:id="rId7"/>
    <p:sldId id="279" r:id="rId8"/>
    <p:sldId id="262" r:id="rId9"/>
    <p:sldId id="259" r:id="rId10"/>
    <p:sldId id="264" r:id="rId11"/>
    <p:sldId id="274" r:id="rId12"/>
    <p:sldId id="258" r:id="rId13"/>
    <p:sldId id="267" r:id="rId14"/>
    <p:sldId id="273" r:id="rId15"/>
    <p:sldId id="275" r:id="rId16"/>
    <p:sldId id="276" r:id="rId17"/>
    <p:sldId id="277" r:id="rId18"/>
    <p:sldId id="278" r:id="rId19"/>
    <p:sldId id="265" r:id="rId20"/>
    <p:sldId id="266" r:id="rId21"/>
    <p:sldId id="271" r:id="rId22"/>
    <p:sldId id="280" r:id="rId23"/>
    <p:sldId id="281" r:id="rId24"/>
    <p:sldId id="268" r:id="rId25"/>
    <p:sldId id="26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E620B-30F5-9A42-8D86-1785367699BA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16A2A-6379-474C-B5D9-57F37700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 looking</a:t>
            </a:r>
            <a:r>
              <a:rPr lang="en-US" baseline="0" dirty="0" smtClean="0"/>
              <a:t> through this through a sports prospective can help us greatly in understanding how it will benefit average Jane/Jon Doe. Just as we get our vehicle technology from NASCAR, so we can learn many things by looking at the extremes.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6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Clarify fasting and starvation. Big difference!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28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r>
              <a:rPr lang="en-US" baseline="0" dirty="0" smtClean="0"/>
              <a:t> not recommend this 24 </a:t>
            </a:r>
            <a:r>
              <a:rPr lang="en-US" baseline="0" dirty="0" err="1" smtClean="0"/>
              <a:t>hr</a:t>
            </a:r>
            <a:r>
              <a:rPr lang="en-US" baseline="0" dirty="0" smtClean="0"/>
              <a:t> approach but not because it’s not affective. It works rather well and many have seen great results off of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7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Cahill took</a:t>
            </a:r>
            <a:r>
              <a:rPr lang="en-US" baseline="0" dirty="0" smtClean="0"/>
              <a:t> 6 normal subjects with no diabetes and eating a diet that was greater than 250g of carbohydrates, 80g of protein, and variable amounts of fat</a:t>
            </a:r>
          </a:p>
          <a:p>
            <a:endParaRPr lang="en-US" baseline="0" dirty="0" smtClean="0"/>
          </a:p>
          <a:p>
            <a:r>
              <a:rPr lang="en-US" baseline="0" dirty="0" smtClean="0"/>
              <a:t>2 subjects were diabetics.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Subjects were tested</a:t>
            </a:r>
            <a:r>
              <a:rPr lang="en-US" baseline="0" dirty="0" smtClean="0"/>
              <a:t> before fast began and afterwards on their response to a glucose tolerance test.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3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Found that chronic intermittent</a:t>
            </a:r>
            <a:r>
              <a:rPr lang="en-US" baseline="0" dirty="0" smtClean="0"/>
              <a:t> fasting decreases oxidative stress in the brain. Study was done in rats’ ability to complete maze.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market has been so flooded with 6-8 meals a day. People hear this and think they cannot be successful if they do not fit into that protocol.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57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16A2A-6379-474C-B5D9-57F377003F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74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9C4A485-F537-2D48-A4F7-32AA43C36435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F984FD4-E310-4B44-B211-F665FD72F52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cklatoof.com/the-basics-of-breakfast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hyperlink" Target="http://www.nicklatoof.co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Nick LaToof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Intermittent fasting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7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Terms</a:t>
            </a:r>
          </a:p>
          <a:p>
            <a:r>
              <a:rPr lang="en-US" dirty="0" smtClean="0"/>
              <a:t>Gaining Muscle &amp; Strength</a:t>
            </a:r>
          </a:p>
          <a:p>
            <a:r>
              <a:rPr lang="en-US" dirty="0" smtClean="0"/>
              <a:t>Losing Fat</a:t>
            </a:r>
          </a:p>
          <a:p>
            <a:r>
              <a:rPr lang="en-US" dirty="0" smtClean="0"/>
              <a:t>Easiest to Follow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Protocol</a:t>
            </a:r>
          </a:p>
          <a:p>
            <a:r>
              <a:rPr lang="en-US" dirty="0" err="1" smtClean="0"/>
              <a:t>LeanGains</a:t>
            </a:r>
            <a:r>
              <a:rPr lang="en-US" dirty="0" smtClean="0"/>
              <a:t> Protocol </a:t>
            </a:r>
          </a:p>
          <a:p>
            <a:r>
              <a:rPr lang="en-US" dirty="0" smtClean="0"/>
              <a:t>Skip “Breakfast”</a:t>
            </a:r>
          </a:p>
          <a:p>
            <a:r>
              <a:rPr lang="en-US" dirty="0" smtClean="0"/>
              <a:t>Eat Later in the day, before bed</a:t>
            </a:r>
          </a:p>
          <a:p>
            <a:r>
              <a:rPr lang="en-US" dirty="0" smtClean="0"/>
              <a:t>Calorie/ Macronutrient Cycling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Most affective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0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Skipping Breakfast Makes You Fat</a:t>
            </a:r>
          </a:p>
          <a:p>
            <a:endParaRPr lang="en-US" dirty="0"/>
          </a:p>
          <a:p>
            <a:r>
              <a:rPr lang="en-US" dirty="0" smtClean="0"/>
              <a:t>No Energy with Fasted Training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Fasting &amp; “Starvation Mode”</a:t>
            </a:r>
          </a:p>
          <a:p>
            <a:endParaRPr lang="en-US" dirty="0"/>
          </a:p>
          <a:p>
            <a:r>
              <a:rPr lang="en-US" dirty="0" smtClean="0"/>
              <a:t>Greater Meal Frequency Keeps Metabolism High</a:t>
            </a:r>
          </a:p>
          <a:p>
            <a:endParaRPr lang="en-US" dirty="0"/>
          </a:p>
          <a:p>
            <a:r>
              <a:rPr lang="en-US" dirty="0" smtClean="0"/>
              <a:t>Fasting Causes Muscle Loss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arguments against 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2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Cahill study</a:t>
            </a:r>
          </a:p>
          <a:p>
            <a:pPr lvl="1"/>
            <a:r>
              <a:rPr lang="en-US" dirty="0" smtClean="0"/>
              <a:t>Subjects fasted for 1 week</a:t>
            </a:r>
          </a:p>
          <a:p>
            <a:pPr lvl="1"/>
            <a:r>
              <a:rPr lang="en-US" dirty="0" smtClean="0"/>
              <a:t>Blood glucose levels dropped &amp; leveled after day 3</a:t>
            </a:r>
          </a:p>
          <a:p>
            <a:pPr lvl="1"/>
            <a:r>
              <a:rPr lang="en-US" dirty="0" smtClean="0"/>
              <a:t>Better insulin response</a:t>
            </a:r>
          </a:p>
          <a:p>
            <a:pPr lvl="1"/>
            <a:r>
              <a:rPr lang="en-US" dirty="0" smtClean="0"/>
              <a:t>Fatty acid utilization higher (in presence of glucose)</a:t>
            </a:r>
          </a:p>
          <a:p>
            <a:pPr lvl="1"/>
            <a:r>
              <a:rPr lang="en-US" dirty="0" smtClean="0"/>
              <a:t>Reduction in Nitrogen loss (decreased gluconeogenesis)</a:t>
            </a:r>
          </a:p>
          <a:p>
            <a:pPr lvl="1"/>
            <a:r>
              <a:rPr lang="en-US" b="1" dirty="0" smtClean="0"/>
              <a:t>TAKE HOME:</a:t>
            </a:r>
          </a:p>
          <a:p>
            <a:pPr lvl="2"/>
            <a:r>
              <a:rPr lang="en-US" b="1" dirty="0" smtClean="0"/>
              <a:t>Metabolic balances demonstrated the predominance of lipid as fuel and decrease metabolism of glucose which, in turn, spared nitrogen stores, decreasing gluconeogenesis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4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Liaoliao</a:t>
            </a:r>
            <a:r>
              <a:rPr lang="en-US" dirty="0" smtClean="0"/>
              <a:t> et al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ecreased oxidative stress in the brain</a:t>
            </a:r>
          </a:p>
          <a:p>
            <a:pPr lvl="1"/>
            <a:r>
              <a:rPr lang="en-US" dirty="0" smtClean="0"/>
              <a:t>Increased cognitive function</a:t>
            </a:r>
          </a:p>
          <a:p>
            <a:pPr lvl="1"/>
            <a:r>
              <a:rPr lang="en-US" dirty="0" smtClean="0"/>
              <a:t>Not exactly known why</a:t>
            </a:r>
          </a:p>
          <a:p>
            <a:pPr lvl="1"/>
            <a:r>
              <a:rPr lang="en-US" dirty="0" smtClean="0"/>
              <a:t>Speculation:</a:t>
            </a:r>
          </a:p>
          <a:p>
            <a:pPr lvl="2"/>
            <a:r>
              <a:rPr lang="en-US" dirty="0" smtClean="0"/>
              <a:t>Not constantly thinking about food all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2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Stewart and Fleming</a:t>
            </a:r>
          </a:p>
          <a:p>
            <a:pPr lvl="1"/>
            <a:r>
              <a:rPr lang="en-US" dirty="0" smtClean="0"/>
              <a:t>382 days of fasting</a:t>
            </a:r>
          </a:p>
          <a:p>
            <a:pPr lvl="2"/>
            <a:r>
              <a:rPr lang="en-US" dirty="0" smtClean="0"/>
              <a:t>Maintained normal weight</a:t>
            </a:r>
          </a:p>
          <a:p>
            <a:pPr lvl="2"/>
            <a:r>
              <a:rPr lang="en-US" dirty="0" smtClean="0"/>
              <a:t>Blood glucose remained stable after initial drop</a:t>
            </a:r>
          </a:p>
          <a:p>
            <a:pPr lvl="2"/>
            <a:r>
              <a:rPr lang="en-US" dirty="0" smtClean="0"/>
              <a:t>Glucose tolerance remained normal upon re-introduction of CHO</a:t>
            </a:r>
          </a:p>
          <a:p>
            <a:pPr lvl="2"/>
            <a:r>
              <a:rPr lang="en-US" dirty="0" smtClean="0"/>
              <a:t>“Prolonged fasting in this patient had no ill-effects”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32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Meal Frequency &amp;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Thermogenic Effect of Food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Rate of Digestion/Absorption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Some Studies Show that Lower Meal Frequency Has Greater Affect on Satiety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High Metabolism is </a:t>
            </a:r>
            <a:r>
              <a:rPr lang="en-US" i="1" u="sng" dirty="0" smtClean="0"/>
              <a:t>Correlated</a:t>
            </a:r>
            <a:r>
              <a:rPr lang="en-US" dirty="0" smtClean="0"/>
              <a:t> with Lower BF %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What’s the Goal?</a:t>
            </a:r>
          </a:p>
          <a:p>
            <a:pPr lvl="2"/>
            <a:r>
              <a:rPr lang="en-US" dirty="0" smtClean="0"/>
              <a:t>High Metabolism</a:t>
            </a:r>
          </a:p>
          <a:p>
            <a:pPr lvl="2"/>
            <a:r>
              <a:rPr lang="en-US" dirty="0" smtClean="0"/>
              <a:t>Lower BF %</a:t>
            </a:r>
          </a:p>
        </p:txBody>
      </p:sp>
    </p:spTree>
    <p:extLst>
      <p:ext uri="{BB962C8B-B14F-4D97-AF65-F5344CB8AC3E}">
        <p14:creationId xmlns:p14="http://schemas.microsoft.com/office/powerpoint/2010/main" val="1821901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Muscle loss with fasting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Short-Term Fasting Has No Affect On Cortisol Levels</a:t>
            </a:r>
          </a:p>
          <a:p>
            <a:pPr lvl="1"/>
            <a:r>
              <a:rPr lang="en-US" dirty="0" smtClean="0"/>
              <a:t>Ramadan Studies</a:t>
            </a:r>
          </a:p>
          <a:p>
            <a:pPr lvl="1"/>
            <a:r>
              <a:rPr lang="en-US" dirty="0" smtClean="0"/>
              <a:t>Misunderstood Role of Cortisol</a:t>
            </a:r>
          </a:p>
          <a:p>
            <a:endParaRPr lang="en-US" dirty="0"/>
          </a:p>
          <a:p>
            <a:r>
              <a:rPr lang="en-US" dirty="0" smtClean="0"/>
              <a:t>Digestion/Absorption slower than most realize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still worried, BCAA supplementation is okay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59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Skipping breakfast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There is nothing inherently good or bad about breakfast</a:t>
            </a:r>
          </a:p>
          <a:p>
            <a:endParaRPr lang="en-US" dirty="0"/>
          </a:p>
          <a:p>
            <a:r>
              <a:rPr lang="en-US" dirty="0" smtClean="0"/>
              <a:t>Correlational Studies</a:t>
            </a:r>
          </a:p>
          <a:p>
            <a:endParaRPr lang="en-US" dirty="0"/>
          </a:p>
          <a:p>
            <a:r>
              <a:rPr lang="en-US" dirty="0" smtClean="0"/>
              <a:t>Why Breakfast May Make You Hungry</a:t>
            </a:r>
          </a:p>
          <a:p>
            <a:pPr lvl="1"/>
            <a:r>
              <a:rPr lang="en-US" dirty="0" smtClean="0"/>
              <a:t>CAR &amp; Insulin Combo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http://www.nicklatoof.com/the-basics-of-breakfast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6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Fasted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Ramadan Studies</a:t>
            </a:r>
          </a:p>
          <a:p>
            <a:pPr lvl="1"/>
            <a:r>
              <a:rPr lang="en-US" dirty="0" smtClean="0"/>
              <a:t>Aziz et al</a:t>
            </a:r>
          </a:p>
          <a:p>
            <a:pPr lvl="2"/>
            <a:r>
              <a:rPr lang="en-US" dirty="0" smtClean="0"/>
              <a:t>Small, significantly negative impact on running endurance although it varies between individuals</a:t>
            </a:r>
          </a:p>
          <a:p>
            <a:pPr lvl="2"/>
            <a:r>
              <a:rPr lang="en-US" dirty="0" smtClean="0"/>
              <a:t>Important Notable: Fluid Restriction</a:t>
            </a:r>
          </a:p>
          <a:p>
            <a:pPr lvl="2"/>
            <a:r>
              <a:rPr lang="en-US" dirty="0" smtClean="0"/>
              <a:t>Weight Training Much Less Impacted</a:t>
            </a:r>
          </a:p>
          <a:p>
            <a:endParaRPr lang="en-US" dirty="0"/>
          </a:p>
          <a:p>
            <a:pPr lvl="1"/>
            <a:r>
              <a:rPr lang="en-US" dirty="0" err="1" smtClean="0"/>
              <a:t>Knapik</a:t>
            </a:r>
            <a:r>
              <a:rPr lang="en-US" dirty="0" smtClean="0"/>
              <a:t> et al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oncluded </a:t>
            </a:r>
            <a:r>
              <a:rPr lang="en-US" dirty="0"/>
              <a:t>that there are minimal impairments in physical performance parameters measured here as a result of a 3.5 day fast.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5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Non-physiological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Large, more satiety meals</a:t>
            </a:r>
          </a:p>
          <a:p>
            <a:endParaRPr lang="en-US" dirty="0" smtClean="0"/>
          </a:p>
          <a:p>
            <a:r>
              <a:rPr lang="en-US" dirty="0" smtClean="0"/>
              <a:t>Not thinking about food all day</a:t>
            </a:r>
          </a:p>
          <a:p>
            <a:endParaRPr lang="en-US" dirty="0"/>
          </a:p>
          <a:p>
            <a:r>
              <a:rPr lang="en-US" dirty="0" smtClean="0"/>
              <a:t>Meal prep much easier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8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things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As individuals we see things through a specific lens. It has to do with our background.</a:t>
            </a:r>
          </a:p>
          <a:p>
            <a:pPr lvl="1"/>
            <a:r>
              <a:rPr lang="en-US" dirty="0" smtClean="0"/>
              <a:t>How &amp; Where We </a:t>
            </a:r>
            <a:r>
              <a:rPr lang="en-US" dirty="0"/>
              <a:t>G</a:t>
            </a:r>
            <a:r>
              <a:rPr lang="en-US" dirty="0" smtClean="0"/>
              <a:t>rew Up</a:t>
            </a:r>
          </a:p>
          <a:p>
            <a:pPr lvl="1"/>
            <a:r>
              <a:rPr lang="en-US" dirty="0" smtClean="0"/>
              <a:t>Individual Passions/Biases</a:t>
            </a:r>
          </a:p>
          <a:p>
            <a:pPr lvl="1"/>
            <a:r>
              <a:rPr lang="en-US" dirty="0" smtClean="0"/>
              <a:t>Spoon-Fed in Undergrad Program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782280"/>
            <a:ext cx="792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Body Composition/ Performance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32233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notables of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Does not create “magical window”</a:t>
            </a:r>
          </a:p>
          <a:p>
            <a:endParaRPr lang="en-US" dirty="0" smtClean="0"/>
          </a:p>
          <a:p>
            <a:r>
              <a:rPr lang="en-US" dirty="0" smtClean="0"/>
              <a:t>Differing approaches for different lifestyles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 be implemented safely</a:t>
            </a:r>
          </a:p>
          <a:p>
            <a:endParaRPr lang="en-US" dirty="0" smtClean="0"/>
          </a:p>
          <a:p>
            <a:r>
              <a:rPr lang="en-US" dirty="0" smtClean="0"/>
              <a:t>LaToof recommended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113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87282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Does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78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ake cru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0" y="0"/>
            <a:ext cx="66778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61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zach hu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63316" y="6115942"/>
            <a:ext cx="543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Photos Courtesy of </a:t>
            </a:r>
            <a:r>
              <a:rPr lang="en-US" dirty="0" smtClean="0">
                <a:hlinkClick r:id="rId3"/>
              </a:rPr>
              <a:t>www.nicklatoof.com</a:t>
            </a:r>
            <a:r>
              <a:rPr lang="en-US" dirty="0" smtClean="0"/>
              <a:t> </a:t>
            </a:r>
            <a:r>
              <a:rPr lang="en-US" sz="1200" dirty="0" smtClean="0"/>
              <a:t>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32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Intermittent fasting could be for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Prefer to eat larger meals </a:t>
            </a:r>
          </a:p>
          <a:p>
            <a:r>
              <a:rPr lang="en-US" dirty="0" smtClean="0"/>
              <a:t>Looking to optimize body composition</a:t>
            </a:r>
          </a:p>
          <a:p>
            <a:r>
              <a:rPr lang="en-US" dirty="0" smtClean="0"/>
              <a:t>Not a big “breakfast” eater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31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548472" y="596370"/>
            <a:ext cx="6290340" cy="81680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Aziz, </a:t>
            </a:r>
            <a:r>
              <a:rPr lang="en-US" dirty="0" err="1" smtClean="0"/>
              <a:t>A.R.,Wahid</a:t>
            </a:r>
            <a:r>
              <a:rPr lang="en-US" dirty="0" smtClean="0"/>
              <a:t>, M.F., </a:t>
            </a:r>
            <a:r>
              <a:rPr lang="en-US" dirty="0" err="1" smtClean="0"/>
              <a:t>Png</a:t>
            </a:r>
            <a:r>
              <a:rPr lang="en-US" dirty="0" smtClean="0"/>
              <a:t>, W., and </a:t>
            </a:r>
            <a:r>
              <a:rPr lang="en-US" dirty="0" err="1" smtClean="0"/>
              <a:t>Jesuvadian</a:t>
            </a:r>
            <a:r>
              <a:rPr lang="en-US" dirty="0" smtClean="0"/>
              <a:t>, C.V. (2010). Effects of </a:t>
            </a:r>
            <a:r>
              <a:rPr lang="en-US" dirty="0" err="1" smtClean="0"/>
              <a:t>ramadan</a:t>
            </a:r>
            <a:r>
              <a:rPr lang="en-US" dirty="0" smtClean="0"/>
              <a:t> fasting on 60 	min of endurance running performance in moderately trained men. </a:t>
            </a:r>
            <a:r>
              <a:rPr lang="en-US" i="1" dirty="0" smtClean="0"/>
              <a:t>British Journal of 	Sports Medicine 44</a:t>
            </a:r>
            <a:r>
              <a:rPr lang="en-US" dirty="0" smtClean="0"/>
              <a:t>(7): 516-521. </a:t>
            </a:r>
            <a:r>
              <a:rPr lang="en-US" dirty="0" err="1" smtClean="0"/>
              <a:t>doi</a:t>
            </a:r>
            <a:r>
              <a:rPr lang="en-US" dirty="0" smtClean="0"/>
              <a:t>: 10.1136/bjsm.2009.070425</a:t>
            </a:r>
          </a:p>
          <a:p>
            <a:pPr marL="0" indent="0">
              <a:buNone/>
            </a:pPr>
            <a:r>
              <a:rPr lang="en-US" dirty="0" err="1" smtClean="0"/>
              <a:t>Berkhan</a:t>
            </a:r>
            <a:r>
              <a:rPr lang="en-US" dirty="0" smtClean="0"/>
              <a:t>, Martin. (2010). Top ten fasting myths debunked. </a:t>
            </a:r>
            <a:r>
              <a:rPr lang="en-US" i="1" dirty="0" err="1" smtClean="0"/>
              <a:t>Leangains.com</a:t>
            </a:r>
            <a:r>
              <a:rPr lang="en-US" i="1" dirty="0"/>
              <a:t>. </a:t>
            </a:r>
            <a:r>
              <a:rPr lang="en-US" dirty="0"/>
              <a:t>http:/</a:t>
            </a:r>
            <a:r>
              <a:rPr lang="en-US" dirty="0" smtClean="0"/>
              <a:t>/	</a:t>
            </a:r>
            <a:r>
              <a:rPr lang="en-US" dirty="0" err="1" smtClean="0"/>
              <a:t>www.leangains.com</a:t>
            </a:r>
            <a:r>
              <a:rPr lang="en-US" dirty="0"/>
              <a:t>/2010/10/top-ten-fasting-myths-</a:t>
            </a:r>
            <a:r>
              <a:rPr lang="en-US" dirty="0" err="1" smtClean="0"/>
              <a:t>debunked.html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Cahill, G.F., Herrera, A.P., Morgan, J.S., </a:t>
            </a:r>
            <a:r>
              <a:rPr lang="en-US" dirty="0" err="1" smtClean="0"/>
              <a:t>Soeldner</a:t>
            </a:r>
            <a:r>
              <a:rPr lang="en-US" dirty="0" smtClean="0"/>
              <a:t>, J., Steinke, P.L., Levy, G.A. </a:t>
            </a:r>
            <a:r>
              <a:rPr lang="en-US" dirty="0" err="1" smtClean="0"/>
              <a:t>Reichard</a:t>
            </a:r>
            <a:r>
              <a:rPr lang="en-US" dirty="0" smtClean="0"/>
              <a:t>, Jr., and 	</a:t>
            </a:r>
            <a:r>
              <a:rPr lang="en-US" dirty="0" err="1" smtClean="0"/>
              <a:t>Kipniss</a:t>
            </a:r>
            <a:r>
              <a:rPr lang="en-US" dirty="0" smtClean="0"/>
              <a:t>, D.M. (1966). Hormone-fuel interrelationships during fasting. </a:t>
            </a:r>
            <a:r>
              <a:rPr lang="en-US" i="1" dirty="0" smtClean="0"/>
              <a:t>Journal of Clinical I	</a:t>
            </a:r>
            <a:r>
              <a:rPr lang="en-US" i="1" dirty="0" err="1" smtClean="0"/>
              <a:t>nvestigation</a:t>
            </a:r>
            <a:r>
              <a:rPr lang="en-US" i="1" dirty="0" smtClean="0"/>
              <a:t> 45:11, 1751-69. </a:t>
            </a:r>
            <a:r>
              <a:rPr lang="en-US" dirty="0" err="1" smtClean="0"/>
              <a:t>doi</a:t>
            </a:r>
            <a:r>
              <a:rPr lang="en-US" dirty="0" smtClean="0"/>
              <a:t>: 10.1172/JCI105481</a:t>
            </a:r>
          </a:p>
          <a:p>
            <a:pPr marL="0" indent="0">
              <a:buNone/>
            </a:pPr>
            <a:r>
              <a:rPr lang="en-US" dirty="0" err="1" smtClean="0"/>
              <a:t>Knapik</a:t>
            </a:r>
            <a:r>
              <a:rPr lang="en-US" dirty="0" smtClean="0"/>
              <a:t>, J.J., Jones, B.H., Meredith, C.,  and Evans, W.J. (1987). Influence of a 3.5 day fast on 	physical performance. </a:t>
            </a:r>
            <a:r>
              <a:rPr lang="en-US" i="1" dirty="0" smtClean="0"/>
              <a:t>European Journal of Applied Physiology and Occupational 	Physiology 56</a:t>
            </a:r>
            <a:r>
              <a:rPr lang="en-US" dirty="0" smtClean="0"/>
              <a:t>(4): 428-432. </a:t>
            </a:r>
          </a:p>
          <a:p>
            <a:pPr marL="0" indent="0">
              <a:buNone/>
            </a:pPr>
            <a:r>
              <a:rPr lang="en-US" dirty="0" err="1" smtClean="0"/>
              <a:t>Liaoliao</a:t>
            </a:r>
            <a:r>
              <a:rPr lang="en-US" dirty="0" smtClean="0"/>
              <a:t>, L., Wang, Z., and </a:t>
            </a:r>
            <a:r>
              <a:rPr lang="en-US" dirty="0" err="1" smtClean="0"/>
              <a:t>Zuo</a:t>
            </a:r>
            <a:r>
              <a:rPr lang="en-US" dirty="0" smtClean="0"/>
              <a:t>, Z. (2013). Chronic intermittent fasting improves cognitive 	functions and </a:t>
            </a:r>
            <a:r>
              <a:rPr lang="en-US" dirty="0" err="1" smtClean="0"/>
              <a:t>breain</a:t>
            </a:r>
            <a:r>
              <a:rPr lang="en-US" dirty="0" smtClean="0"/>
              <a:t> structures in mice. </a:t>
            </a:r>
            <a:r>
              <a:rPr lang="en-US" i="1" dirty="0" err="1" smtClean="0"/>
              <a:t>PLoS</a:t>
            </a:r>
            <a:r>
              <a:rPr lang="en-US" i="1" dirty="0" smtClean="0"/>
              <a:t> One 8</a:t>
            </a:r>
            <a:r>
              <a:rPr lang="en-US" dirty="0" smtClean="0"/>
              <a:t>(6). </a:t>
            </a:r>
            <a:r>
              <a:rPr lang="en-US" dirty="0" err="1" smtClean="0"/>
              <a:t>doi</a:t>
            </a:r>
            <a:r>
              <a:rPr lang="en-US" dirty="0" smtClean="0"/>
              <a:t>: 10.1371/</a:t>
            </a:r>
            <a:r>
              <a:rPr lang="en-US" dirty="0" err="1" smtClean="0"/>
              <a:t>journal.pone</a:t>
            </a:r>
            <a:r>
              <a:rPr lang="en-US" dirty="0" smtClean="0"/>
              <a:t>.	0066069</a:t>
            </a:r>
          </a:p>
          <a:p>
            <a:pPr marL="0" indent="0">
              <a:buNone/>
            </a:pPr>
            <a:r>
              <a:rPr lang="en-US" dirty="0" smtClean="0"/>
              <a:t>Stewart, W.K., and Laura. W. Fleming. (1973). Features of a successful therapeutic fast of 382 	days’ duration. </a:t>
            </a:r>
            <a:r>
              <a:rPr lang="en-US" i="1" dirty="0" smtClean="0"/>
              <a:t>Postgrad Medicine Journal, 49</a:t>
            </a:r>
            <a:r>
              <a:rPr lang="en-US" dirty="0" smtClean="0"/>
              <a:t>(569): 203-209.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2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Alternate way of eating</a:t>
            </a:r>
          </a:p>
          <a:p>
            <a:endParaRPr lang="en-US" dirty="0" smtClean="0"/>
          </a:p>
          <a:p>
            <a:r>
              <a:rPr lang="en-US" dirty="0" smtClean="0"/>
              <a:t>Changes when you eat</a:t>
            </a:r>
          </a:p>
          <a:p>
            <a:endParaRPr lang="en-US" dirty="0"/>
          </a:p>
          <a:p>
            <a:r>
              <a:rPr lang="en-US" dirty="0" smtClean="0"/>
              <a:t>More of a method/strategy</a:t>
            </a:r>
          </a:p>
          <a:p>
            <a:endParaRPr lang="en-US" dirty="0"/>
          </a:p>
          <a:p>
            <a:r>
              <a:rPr lang="en-US" dirty="0" smtClean="0"/>
              <a:t>Lifestyle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5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it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Magical window</a:t>
            </a:r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ype of diet</a:t>
            </a:r>
          </a:p>
          <a:p>
            <a:endParaRPr lang="en-US" dirty="0" smtClean="0"/>
          </a:p>
          <a:p>
            <a:r>
              <a:rPr lang="en-US" dirty="0" smtClean="0"/>
              <a:t>Change what you eat (although in some cases it should)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8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Benefits of Fasting</a:t>
            </a:r>
          </a:p>
          <a:p>
            <a:r>
              <a:rPr lang="en-US" dirty="0" smtClean="0"/>
              <a:t>Increased oxidation of fat</a:t>
            </a:r>
          </a:p>
          <a:p>
            <a:r>
              <a:rPr lang="en-US" dirty="0" smtClean="0"/>
              <a:t>Detox of blood</a:t>
            </a:r>
          </a:p>
          <a:p>
            <a:r>
              <a:rPr lang="en-US" dirty="0" smtClean="0"/>
              <a:t>Short term boost in Metabolic Rate</a:t>
            </a:r>
          </a:p>
          <a:p>
            <a:r>
              <a:rPr lang="en-US" dirty="0" smtClean="0"/>
              <a:t>Improved Blood Lipids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Better:</a:t>
            </a:r>
          </a:p>
          <a:p>
            <a:r>
              <a:rPr lang="en-US" dirty="0" smtClean="0"/>
              <a:t>Insulin Sensitivity </a:t>
            </a:r>
          </a:p>
          <a:p>
            <a:r>
              <a:rPr lang="en-US" dirty="0" smtClean="0"/>
              <a:t>Increased GH </a:t>
            </a:r>
          </a:p>
          <a:p>
            <a:r>
              <a:rPr lang="en-US" dirty="0" smtClean="0"/>
              <a:t>Anabolic Response to Meals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u="sng" dirty="0" smtClean="0"/>
              <a:t>Other:</a:t>
            </a:r>
          </a:p>
          <a:p>
            <a:r>
              <a:rPr lang="en-US" dirty="0" smtClean="0"/>
              <a:t>Decrease in caloric consumption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theory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88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You are to consume all of your calories in a set time frame</a:t>
            </a:r>
          </a:p>
          <a:p>
            <a:r>
              <a:rPr lang="en-US" dirty="0" smtClean="0"/>
              <a:t>Number of meals is not important </a:t>
            </a:r>
          </a:p>
          <a:p>
            <a:pPr lvl="1"/>
            <a:r>
              <a:rPr lang="en-US" dirty="0" smtClean="0"/>
              <a:t>Typically 3</a:t>
            </a:r>
            <a:endParaRPr lang="en-US" dirty="0"/>
          </a:p>
          <a:p>
            <a:r>
              <a:rPr lang="en-US" dirty="0" smtClean="0"/>
              <a:t>Largest Meal Post-Workout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No calorie consumption</a:t>
            </a:r>
          </a:p>
          <a:p>
            <a:r>
              <a:rPr lang="en-US" dirty="0" smtClean="0"/>
              <a:t>Water</a:t>
            </a:r>
          </a:p>
          <a:p>
            <a:r>
              <a:rPr lang="en-US" dirty="0" smtClean="0"/>
              <a:t>Non-Caloric Beverages</a:t>
            </a:r>
          </a:p>
          <a:p>
            <a:pPr lvl="1"/>
            <a:r>
              <a:rPr lang="en-US" dirty="0" smtClean="0"/>
              <a:t>Diet sodas, coffee, </a:t>
            </a:r>
          </a:p>
          <a:p>
            <a:pPr lvl="1"/>
            <a:r>
              <a:rPr lang="en-US" dirty="0" smtClean="0"/>
              <a:t>BCAA Supplementation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breakdown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Fasted-State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Fed-State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730346"/>
            <a:ext cx="741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When is my eating ‘window?’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316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966" y="2566391"/>
            <a:ext cx="7924800" cy="1143000"/>
          </a:xfrm>
        </p:spPr>
        <p:txBody>
          <a:bodyPr/>
          <a:lstStyle/>
          <a:p>
            <a:pPr algn="ctr"/>
            <a:r>
              <a:rPr lang="en-US" sz="7200" dirty="0" smtClean="0"/>
              <a:t>Adherence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83163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eatstopeatbook2013.jpg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49" b="12449"/>
          <a:stretch>
            <a:fillRect/>
          </a:stretch>
        </p:blipFill>
        <p:spPr>
          <a:xfrm>
            <a:off x="1590867" y="4800783"/>
            <a:ext cx="1479315" cy="1388745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4266134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 err="1" smtClean="0"/>
              <a:t>hrs</a:t>
            </a:r>
            <a:r>
              <a:rPr lang="en-US" dirty="0" smtClean="0"/>
              <a:t> fasted</a:t>
            </a:r>
          </a:p>
          <a:p>
            <a:r>
              <a:rPr lang="en-US" dirty="0" smtClean="0"/>
              <a:t>24 </a:t>
            </a:r>
            <a:r>
              <a:rPr lang="en-US" dirty="0" err="1" smtClean="0"/>
              <a:t>hrs</a:t>
            </a:r>
            <a:r>
              <a:rPr lang="en-US" dirty="0" smtClean="0"/>
              <a:t> fed</a:t>
            </a:r>
          </a:p>
          <a:p>
            <a:r>
              <a:rPr lang="en-US" dirty="0" smtClean="0"/>
              <a:t>People can do these every other day </a:t>
            </a:r>
          </a:p>
          <a:p>
            <a:r>
              <a:rPr lang="en-US" dirty="0" smtClean="0"/>
              <a:t>Most start slow and begin with one 24 </a:t>
            </a:r>
            <a:r>
              <a:rPr lang="en-US" dirty="0" err="1" smtClean="0"/>
              <a:t>hr</a:t>
            </a:r>
            <a:r>
              <a:rPr lang="en-US" dirty="0" smtClean="0"/>
              <a:t> fast per week</a:t>
            </a:r>
          </a:p>
          <a:p>
            <a:r>
              <a:rPr lang="en-US" dirty="0" smtClean="0"/>
              <a:t>Popularized by Brad </a:t>
            </a:r>
            <a:r>
              <a:rPr lang="en-US" dirty="0" err="1" smtClean="0"/>
              <a:t>Pilon’s</a:t>
            </a:r>
            <a:r>
              <a:rPr lang="en-US" dirty="0" smtClean="0"/>
              <a:t> Book “Eat Stop Eat”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Variations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Alternate Day Fasting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Warrior Diet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47072" y="2209800"/>
            <a:ext cx="34747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1 large meal/day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Usually comes at night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Humans are nocturnal eaters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“under eat” throughout the day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Nuts/fruits/veggies</a:t>
            </a:r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pPr lvl="1"/>
            <a:endParaRPr lang="en-US" dirty="0" smtClean="0"/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pPr marL="742950" lvl="1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2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man 2.0 pic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2" b="14332"/>
          <a:stretch>
            <a:fillRect/>
          </a:stretch>
        </p:blipFill>
        <p:spPr>
          <a:xfrm>
            <a:off x="609600" y="4295961"/>
            <a:ext cx="2729129" cy="2562039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8 </a:t>
            </a:r>
            <a:r>
              <a:rPr lang="en-US" dirty="0" err="1" smtClean="0"/>
              <a:t>hr</a:t>
            </a:r>
            <a:r>
              <a:rPr lang="en-US" dirty="0" smtClean="0"/>
              <a:t> eating window</a:t>
            </a:r>
          </a:p>
          <a:p>
            <a:r>
              <a:rPr lang="en-US" dirty="0" smtClean="0"/>
              <a:t>16 </a:t>
            </a:r>
            <a:r>
              <a:rPr lang="en-US" dirty="0" err="1" smtClean="0"/>
              <a:t>hr</a:t>
            </a:r>
            <a:r>
              <a:rPr lang="en-US" dirty="0" smtClean="0"/>
              <a:t> fasting window</a:t>
            </a:r>
          </a:p>
          <a:p>
            <a:r>
              <a:rPr lang="en-US" dirty="0" smtClean="0"/>
              <a:t>Cheat meal every week</a:t>
            </a:r>
          </a:p>
          <a:p>
            <a:pPr lvl="1"/>
            <a:r>
              <a:rPr lang="en-US" dirty="0" smtClean="0"/>
              <a:t>Must fast the day after</a:t>
            </a:r>
          </a:p>
          <a:p>
            <a:pPr lvl="1"/>
            <a:r>
              <a:rPr lang="en-US" dirty="0" smtClean="0"/>
              <a:t>Small meal okay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Variations of IF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Man 2.0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Lean Gains Approach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20980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8 </a:t>
            </a:r>
            <a:r>
              <a:rPr lang="en-US" dirty="0" err="1" smtClean="0"/>
              <a:t>hr</a:t>
            </a:r>
            <a:r>
              <a:rPr lang="en-US" dirty="0" smtClean="0"/>
              <a:t> eating window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16 </a:t>
            </a:r>
            <a:r>
              <a:rPr lang="en-US" dirty="0" err="1" smtClean="0"/>
              <a:t>hr</a:t>
            </a:r>
            <a:r>
              <a:rPr lang="en-US" dirty="0" smtClean="0"/>
              <a:t> fast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Women 10/14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Higher carb intake on workout days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Higher fat intake on non-workout days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Popularized by Martin </a:t>
            </a:r>
            <a:r>
              <a:rPr lang="en-US" dirty="0" err="1" smtClean="0"/>
              <a:t>Berkhan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LeanGains.com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“Founder” of Intermittent Fasting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6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8526</TotalTime>
  <Words>977</Words>
  <Application>Microsoft Macintosh PowerPoint</Application>
  <PresentationFormat>On-screen Show (4:3)</PresentationFormat>
  <Paragraphs>215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Horizon</vt:lpstr>
      <vt:lpstr>Intermittent fasting </vt:lpstr>
      <vt:lpstr>First things first</vt:lpstr>
      <vt:lpstr>What it is</vt:lpstr>
      <vt:lpstr>What it is not</vt:lpstr>
      <vt:lpstr>The theory </vt:lpstr>
      <vt:lpstr>If breakdown</vt:lpstr>
      <vt:lpstr>Adherence </vt:lpstr>
      <vt:lpstr>IF Variations</vt:lpstr>
      <vt:lpstr>Variations of IF</vt:lpstr>
      <vt:lpstr>Most affective</vt:lpstr>
      <vt:lpstr>Common arguments against if</vt:lpstr>
      <vt:lpstr>fasting</vt:lpstr>
      <vt:lpstr>Fasting</vt:lpstr>
      <vt:lpstr>fasting</vt:lpstr>
      <vt:lpstr>Meal Frequency &amp; Metabolism</vt:lpstr>
      <vt:lpstr>Muscle loss with fasting</vt:lpstr>
      <vt:lpstr>Skipping breakfast</vt:lpstr>
      <vt:lpstr>Fasted training</vt:lpstr>
      <vt:lpstr>Non-physiological benefits</vt:lpstr>
      <vt:lpstr>notables of importance</vt:lpstr>
      <vt:lpstr>Does it work?</vt:lpstr>
      <vt:lpstr>PowerPoint Presentation</vt:lpstr>
      <vt:lpstr>PowerPoint Presentation</vt:lpstr>
      <vt:lpstr>Intermittent fasting could be for you!</vt:lpstr>
      <vt:lpstr>Works cited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Intermittent fasting </dc:title>
  <dc:creator>Nick LaToof</dc:creator>
  <cp:lastModifiedBy>Nick LaToof</cp:lastModifiedBy>
  <cp:revision>161</cp:revision>
  <dcterms:created xsi:type="dcterms:W3CDTF">2015-04-01T15:26:15Z</dcterms:created>
  <dcterms:modified xsi:type="dcterms:W3CDTF">2015-04-07T13:33:10Z</dcterms:modified>
</cp:coreProperties>
</file>